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8" r:id="rId5"/>
  </p:sldMasterIdLst>
  <p:notesMasterIdLst>
    <p:notesMasterId r:id="rId19"/>
  </p:notesMasterIdLst>
  <p:sldIdLst>
    <p:sldId id="552" r:id="rId6"/>
    <p:sldId id="597" r:id="rId7"/>
    <p:sldId id="584" r:id="rId8"/>
    <p:sldId id="592" r:id="rId9"/>
    <p:sldId id="599" r:id="rId10"/>
    <p:sldId id="593" r:id="rId11"/>
    <p:sldId id="594" r:id="rId12"/>
    <p:sldId id="595" r:id="rId13"/>
    <p:sldId id="596" r:id="rId14"/>
    <p:sldId id="598" r:id="rId15"/>
    <p:sldId id="591" r:id="rId16"/>
    <p:sldId id="600" r:id="rId17"/>
    <p:sldId id="601" r:id="rId18"/>
  </p:sldIdLst>
  <p:sldSz cx="9906000" cy="6858000" type="A4"/>
  <p:notesSz cx="6858000" cy="9144000"/>
  <p:custShowLst>
    <p:custShow name="Autobahn Ost / Sachsen" id="0">
      <p:sldLst/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E320C46-2102-4921-8DAD-8CDDB6DDADF6}">
          <p14:sldIdLst>
            <p14:sldId id="552"/>
            <p14:sldId id="597"/>
            <p14:sldId id="584"/>
            <p14:sldId id="592"/>
            <p14:sldId id="599"/>
            <p14:sldId id="593"/>
            <p14:sldId id="594"/>
            <p14:sldId id="595"/>
            <p14:sldId id="596"/>
            <p14:sldId id="598"/>
            <p14:sldId id="591"/>
            <p14:sldId id="600"/>
            <p14:sldId id="6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497DAB"/>
    <a:srgbClr val="FFFF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9577A6-51B1-41D2-9C21-E8033CCD9F0C}" v="41" dt="2024-05-14T11:37:57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82014" autoAdjust="0"/>
  </p:normalViewPr>
  <p:slideViewPr>
    <p:cSldViewPr snapToGrid="0" snapToObjects="1" showGuides="1">
      <p:cViewPr varScale="1">
        <p:scale>
          <a:sx n="91" d="100"/>
          <a:sy n="91" d="100"/>
        </p:scale>
        <p:origin x="1488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516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sten Janssen | Littwin Systemtechnik GmbH &amp; Co. KG" userId="08f71e1d-bfa6-41bf-a1f2-b32d0d015ab3" providerId="ADAL" clId="{C29577A6-51B1-41D2-9C21-E8033CCD9F0C}"/>
    <pc:docChg chg="custSel addSld delSld modSld sldOrd modSection">
      <pc:chgData name="Torsten Janssen | Littwin Systemtechnik GmbH &amp; Co. KG" userId="08f71e1d-bfa6-41bf-a1f2-b32d0d015ab3" providerId="ADAL" clId="{C29577A6-51B1-41D2-9C21-E8033CCD9F0C}" dt="2024-05-14T11:43:34.704" v="306" actId="1076"/>
      <pc:docMkLst>
        <pc:docMk/>
      </pc:docMkLst>
      <pc:sldChg chg="addSp modSp mod modAnim modNotesTx">
        <pc:chgData name="Torsten Janssen | Littwin Systemtechnik GmbH &amp; Co. KG" userId="08f71e1d-bfa6-41bf-a1f2-b32d0d015ab3" providerId="ADAL" clId="{C29577A6-51B1-41D2-9C21-E8033CCD9F0C}" dt="2024-05-14T11:14:00.309" v="179" actId="1076"/>
        <pc:sldMkLst>
          <pc:docMk/>
          <pc:sldMk cId="2198852562" sldId="584"/>
        </pc:sldMkLst>
        <pc:spChg chg="add mod">
          <ac:chgData name="Torsten Janssen | Littwin Systemtechnik GmbH &amp; Co. KG" userId="08f71e1d-bfa6-41bf-a1f2-b32d0d015ab3" providerId="ADAL" clId="{C29577A6-51B1-41D2-9C21-E8033CCD9F0C}" dt="2024-05-14T11:06:16.757" v="112" actId="1076"/>
          <ac:spMkLst>
            <pc:docMk/>
            <pc:sldMk cId="2198852562" sldId="584"/>
            <ac:spMk id="6" creationId="{57AD6B01-7182-D4BB-43F9-AD3C59F86142}"/>
          </ac:spMkLst>
        </pc:spChg>
        <pc:spChg chg="add mod">
          <ac:chgData name="Torsten Janssen | Littwin Systemtechnik GmbH &amp; Co. KG" userId="08f71e1d-bfa6-41bf-a1f2-b32d0d015ab3" providerId="ADAL" clId="{C29577A6-51B1-41D2-9C21-E8033CCD9F0C}" dt="2024-05-14T11:08:57.072" v="158" actId="1076"/>
          <ac:spMkLst>
            <pc:docMk/>
            <pc:sldMk cId="2198852562" sldId="584"/>
            <ac:spMk id="7" creationId="{992B3FD8-DE41-20A4-C368-1D2972B6E996}"/>
          </ac:spMkLst>
        </pc:spChg>
        <pc:spChg chg="add mod">
          <ac:chgData name="Torsten Janssen | Littwin Systemtechnik GmbH &amp; Co. KG" userId="08f71e1d-bfa6-41bf-a1f2-b32d0d015ab3" providerId="ADAL" clId="{C29577A6-51B1-41D2-9C21-E8033CCD9F0C}" dt="2024-05-14T11:14:00.309" v="179" actId="1076"/>
          <ac:spMkLst>
            <pc:docMk/>
            <pc:sldMk cId="2198852562" sldId="584"/>
            <ac:spMk id="8" creationId="{5EAF34E6-CF0F-F9E3-C2D9-73B9F2D44239}"/>
          </ac:spMkLst>
        </pc:spChg>
      </pc:sldChg>
      <pc:sldChg chg="del">
        <pc:chgData name="Torsten Janssen | Littwin Systemtechnik GmbH &amp; Co. KG" userId="08f71e1d-bfa6-41bf-a1f2-b32d0d015ab3" providerId="ADAL" clId="{C29577A6-51B1-41D2-9C21-E8033CCD9F0C}" dt="2024-05-14T10:03:26.705" v="32" actId="2696"/>
        <pc:sldMkLst>
          <pc:docMk/>
          <pc:sldMk cId="4214248338" sldId="590"/>
        </pc:sldMkLst>
      </pc:sldChg>
      <pc:sldChg chg="addSp modSp mod modNotesTx">
        <pc:chgData name="Torsten Janssen | Littwin Systemtechnik GmbH &amp; Co. KG" userId="08f71e1d-bfa6-41bf-a1f2-b32d0d015ab3" providerId="ADAL" clId="{C29577A6-51B1-41D2-9C21-E8033CCD9F0C}" dt="2024-05-14T11:43:34.704" v="306" actId="1076"/>
        <pc:sldMkLst>
          <pc:docMk/>
          <pc:sldMk cId="2659609453" sldId="591"/>
        </pc:sldMkLst>
        <pc:spChg chg="add mod">
          <ac:chgData name="Torsten Janssen | Littwin Systemtechnik GmbH &amp; Co. KG" userId="08f71e1d-bfa6-41bf-a1f2-b32d0d015ab3" providerId="ADAL" clId="{C29577A6-51B1-41D2-9C21-E8033CCD9F0C}" dt="2024-05-14T11:43:34.704" v="306" actId="1076"/>
          <ac:spMkLst>
            <pc:docMk/>
            <pc:sldMk cId="2659609453" sldId="591"/>
            <ac:spMk id="7" creationId="{CCF432C5-3FCE-3C6E-AC43-3DEFC9C9C295}"/>
          </ac:spMkLst>
        </pc:spChg>
      </pc:sldChg>
      <pc:sldChg chg="addSp modSp modAnim modNotesTx">
        <pc:chgData name="Torsten Janssen | Littwin Systemtechnik GmbH &amp; Co. KG" userId="08f71e1d-bfa6-41bf-a1f2-b32d0d015ab3" providerId="ADAL" clId="{C29577A6-51B1-41D2-9C21-E8033CCD9F0C}" dt="2024-05-14T10:05:31.515" v="42"/>
        <pc:sldMkLst>
          <pc:docMk/>
          <pc:sldMk cId="347007522" sldId="593"/>
        </pc:sldMkLst>
        <pc:spChg chg="add mod">
          <ac:chgData name="Torsten Janssen | Littwin Systemtechnik GmbH &amp; Co. KG" userId="08f71e1d-bfa6-41bf-a1f2-b32d0d015ab3" providerId="ADAL" clId="{C29577A6-51B1-41D2-9C21-E8033CCD9F0C}" dt="2024-05-14T10:05:31.515" v="42"/>
          <ac:spMkLst>
            <pc:docMk/>
            <pc:sldMk cId="347007522" sldId="593"/>
            <ac:spMk id="2" creationId="{EC456980-98B7-57C4-850E-7EB417217BB0}"/>
          </ac:spMkLst>
        </pc:spChg>
      </pc:sldChg>
      <pc:sldChg chg="addSp modSp modAnim modNotesTx">
        <pc:chgData name="Torsten Janssen | Littwin Systemtechnik GmbH &amp; Co. KG" userId="08f71e1d-bfa6-41bf-a1f2-b32d0d015ab3" providerId="ADAL" clId="{C29577A6-51B1-41D2-9C21-E8033CCD9F0C}" dt="2024-05-14T10:05:34.312" v="43"/>
        <pc:sldMkLst>
          <pc:docMk/>
          <pc:sldMk cId="97021635" sldId="594"/>
        </pc:sldMkLst>
        <pc:spChg chg="add mod">
          <ac:chgData name="Torsten Janssen | Littwin Systemtechnik GmbH &amp; Co. KG" userId="08f71e1d-bfa6-41bf-a1f2-b32d0d015ab3" providerId="ADAL" clId="{C29577A6-51B1-41D2-9C21-E8033CCD9F0C}" dt="2024-05-14T10:05:34.312" v="43"/>
          <ac:spMkLst>
            <pc:docMk/>
            <pc:sldMk cId="97021635" sldId="594"/>
            <ac:spMk id="2" creationId="{D57AB9B0-C96C-E5D3-C292-BEED2FD85A77}"/>
          </ac:spMkLst>
        </pc:spChg>
      </pc:sldChg>
      <pc:sldChg chg="addSp modSp modAnim modNotesTx">
        <pc:chgData name="Torsten Janssen | Littwin Systemtechnik GmbH &amp; Co. KG" userId="08f71e1d-bfa6-41bf-a1f2-b32d0d015ab3" providerId="ADAL" clId="{C29577A6-51B1-41D2-9C21-E8033CCD9F0C}" dt="2024-05-14T10:05:36.664" v="44"/>
        <pc:sldMkLst>
          <pc:docMk/>
          <pc:sldMk cId="3878748006" sldId="595"/>
        </pc:sldMkLst>
        <pc:spChg chg="add mod">
          <ac:chgData name="Torsten Janssen | Littwin Systemtechnik GmbH &amp; Co. KG" userId="08f71e1d-bfa6-41bf-a1f2-b32d0d015ab3" providerId="ADAL" clId="{C29577A6-51B1-41D2-9C21-E8033CCD9F0C}" dt="2024-05-14T10:05:36.664" v="44"/>
          <ac:spMkLst>
            <pc:docMk/>
            <pc:sldMk cId="3878748006" sldId="595"/>
            <ac:spMk id="2" creationId="{E7E5C830-1AC7-1BCC-DC53-5E5DFD505C8F}"/>
          </ac:spMkLst>
        </pc:spChg>
      </pc:sldChg>
      <pc:sldChg chg="modNotesTx">
        <pc:chgData name="Torsten Janssen | Littwin Systemtechnik GmbH &amp; Co. KG" userId="08f71e1d-bfa6-41bf-a1f2-b32d0d015ab3" providerId="ADAL" clId="{C29577A6-51B1-41D2-9C21-E8033CCD9F0C}" dt="2024-05-14T10:03:05.165" v="28" actId="6549"/>
        <pc:sldMkLst>
          <pc:docMk/>
          <pc:sldMk cId="2224871163" sldId="596"/>
        </pc:sldMkLst>
      </pc:sldChg>
      <pc:sldChg chg="modNotesTx">
        <pc:chgData name="Torsten Janssen | Littwin Systemtechnik GmbH &amp; Co. KG" userId="08f71e1d-bfa6-41bf-a1f2-b32d0d015ab3" providerId="ADAL" clId="{C29577A6-51B1-41D2-9C21-E8033CCD9F0C}" dt="2024-05-14T10:01:43.759" v="15" actId="20577"/>
        <pc:sldMkLst>
          <pc:docMk/>
          <pc:sldMk cId="2434442148" sldId="597"/>
        </pc:sldMkLst>
      </pc:sldChg>
      <pc:sldChg chg="modNotesTx">
        <pc:chgData name="Torsten Janssen | Littwin Systemtechnik GmbH &amp; Co. KG" userId="08f71e1d-bfa6-41bf-a1f2-b32d0d015ab3" providerId="ADAL" clId="{C29577A6-51B1-41D2-9C21-E8033CCD9F0C}" dt="2024-05-14T10:03:09.850" v="29" actId="6549"/>
        <pc:sldMkLst>
          <pc:docMk/>
          <pc:sldMk cId="2731520072" sldId="598"/>
        </pc:sldMkLst>
      </pc:sldChg>
      <pc:sldChg chg="addSp modSp mod modAnim modNotesTx">
        <pc:chgData name="Torsten Janssen | Littwin Systemtechnik GmbH &amp; Co. KG" userId="08f71e1d-bfa6-41bf-a1f2-b32d0d015ab3" providerId="ADAL" clId="{C29577A6-51B1-41D2-9C21-E8033CCD9F0C}" dt="2024-05-14T10:04:58.704" v="41" actId="6549"/>
        <pc:sldMkLst>
          <pc:docMk/>
          <pc:sldMk cId="51314183" sldId="599"/>
        </pc:sldMkLst>
        <pc:spChg chg="add mod">
          <ac:chgData name="Torsten Janssen | Littwin Systemtechnik GmbH &amp; Co. KG" userId="08f71e1d-bfa6-41bf-a1f2-b32d0d015ab3" providerId="ADAL" clId="{C29577A6-51B1-41D2-9C21-E8033CCD9F0C}" dt="2024-05-14T10:04:54.827" v="40" actId="14100"/>
          <ac:spMkLst>
            <pc:docMk/>
            <pc:sldMk cId="51314183" sldId="599"/>
            <ac:spMk id="2" creationId="{40098580-464F-6E9D-678B-3C605F2F65AA}"/>
          </ac:spMkLst>
        </pc:spChg>
      </pc:sldChg>
      <pc:sldChg chg="modNotesTx">
        <pc:chgData name="Torsten Janssen | Littwin Systemtechnik GmbH &amp; Co. KG" userId="08f71e1d-bfa6-41bf-a1f2-b32d0d015ab3" providerId="ADAL" clId="{C29577A6-51B1-41D2-9C21-E8033CCD9F0C}" dt="2024-05-14T10:03:17.345" v="31" actId="6549"/>
        <pc:sldMkLst>
          <pc:docMk/>
          <pc:sldMk cId="3468525580" sldId="600"/>
        </pc:sldMkLst>
      </pc:sldChg>
      <pc:sldChg chg="addSp delSp modSp add mod ord">
        <pc:chgData name="Torsten Janssen | Littwin Systemtechnik GmbH &amp; Co. KG" userId="08f71e1d-bfa6-41bf-a1f2-b32d0d015ab3" providerId="ADAL" clId="{C29577A6-51B1-41D2-9C21-E8033CCD9F0C}" dt="2024-05-14T10:13:20.431" v="96" actId="478"/>
        <pc:sldMkLst>
          <pc:docMk/>
          <pc:sldMk cId="2981559435" sldId="601"/>
        </pc:sldMkLst>
        <pc:spChg chg="add del mod">
          <ac:chgData name="Torsten Janssen | Littwin Systemtechnik GmbH &amp; Co. KG" userId="08f71e1d-bfa6-41bf-a1f2-b32d0d015ab3" providerId="ADAL" clId="{C29577A6-51B1-41D2-9C21-E8033CCD9F0C}" dt="2024-05-14T10:12:27.247" v="85" actId="478"/>
          <ac:spMkLst>
            <pc:docMk/>
            <pc:sldMk cId="2981559435" sldId="601"/>
            <ac:spMk id="4" creationId="{3E49F604-DB67-9747-FFB9-18D05DA629DB}"/>
          </ac:spMkLst>
        </pc:spChg>
        <pc:spChg chg="add del mod">
          <ac:chgData name="Torsten Janssen | Littwin Systemtechnik GmbH &amp; Co. KG" userId="08f71e1d-bfa6-41bf-a1f2-b32d0d015ab3" providerId="ADAL" clId="{C29577A6-51B1-41D2-9C21-E8033CCD9F0C}" dt="2024-05-14T10:13:20.431" v="96" actId="478"/>
          <ac:spMkLst>
            <pc:docMk/>
            <pc:sldMk cId="2981559435" sldId="601"/>
            <ac:spMk id="5" creationId="{2387BB2F-C53D-FD7A-CE93-FBEB7754AB18}"/>
          </ac:spMkLst>
        </pc:spChg>
        <pc:spChg chg="mod">
          <ac:chgData name="Torsten Janssen | Littwin Systemtechnik GmbH &amp; Co. KG" userId="08f71e1d-bfa6-41bf-a1f2-b32d0d015ab3" providerId="ADAL" clId="{C29577A6-51B1-41D2-9C21-E8033CCD9F0C}" dt="2024-05-14T10:12:45.202" v="92" actId="1076"/>
          <ac:spMkLst>
            <pc:docMk/>
            <pc:sldMk cId="2981559435" sldId="601"/>
            <ac:spMk id="7" creationId="{BC08FC62-5EEA-1A4E-ADC3-FFF0C29C39F1}"/>
          </ac:spMkLst>
        </pc:spChg>
        <pc:spChg chg="del">
          <ac:chgData name="Torsten Janssen | Littwin Systemtechnik GmbH &amp; Co. KG" userId="08f71e1d-bfa6-41bf-a1f2-b32d0d015ab3" providerId="ADAL" clId="{C29577A6-51B1-41D2-9C21-E8033CCD9F0C}" dt="2024-05-14T10:12:17.268" v="83" actId="478"/>
          <ac:spMkLst>
            <pc:docMk/>
            <pc:sldMk cId="2981559435" sldId="601"/>
            <ac:spMk id="8" creationId="{074680B2-B5E3-E24E-BEFA-212D3ACAE35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682DF-F743-460A-B100-9B8852D86B31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6AD63-A59B-43B0-8924-95DAFF06DD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50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7792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Git</a:t>
            </a:r>
            <a:r>
              <a:rPr lang="de-DE" dirty="0"/>
              <a:t> ein kurzer Überblick: Kein Tutorial o. ä. . Hier soll es nur kurz um das Grundverständnis gehen und darum, dass wir über die gleiche Sache reden…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124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835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http://10.10.0.12:3000/TOJ/TALAS.service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Tree</a:t>
            </a:r>
            <a:r>
              <a:rPr lang="de-DE" dirty="0"/>
              <a:t> vorstellen. </a:t>
            </a:r>
            <a:r>
              <a:rPr lang="de-DE" dirty="0" err="1"/>
              <a:t>Branches</a:t>
            </a:r>
            <a:r>
              <a:rPr lang="de-DE" dirty="0"/>
              <a:t> zeigen</a:t>
            </a:r>
          </a:p>
          <a:p>
            <a:pPr marL="171450" indent="-171450">
              <a:buFontTx/>
              <a:buChar char="-"/>
            </a:pPr>
            <a:r>
              <a:rPr lang="de-DE" dirty="0"/>
              <a:t>README, </a:t>
            </a:r>
            <a:r>
              <a:rPr lang="de-DE" dirty="0" err="1"/>
              <a:t>Changelog</a:t>
            </a:r>
            <a:r>
              <a:rPr lang="de-DE" dirty="0"/>
              <a:t>, </a:t>
            </a:r>
            <a:r>
              <a:rPr lang="de-DE" dirty="0" err="1"/>
              <a:t>Issues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527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292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812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515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49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2207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445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195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8103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6AD63-A59B-43B0-8924-95DAFF06DD6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72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3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4.bin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62708" y="2360709"/>
            <a:ext cx="5600341" cy="1365902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de-DE" dirty="0"/>
              <a:t>Titel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2707" y="3891896"/>
            <a:ext cx="5600341" cy="1365903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Ort, Datum</a:t>
            </a:r>
            <a:endParaRPr lang="en-US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8E7A17F-F755-6044-8EB2-EEEAE973DB30}"/>
              </a:ext>
            </a:extLst>
          </p:cNvPr>
          <p:cNvSpPr/>
          <p:nvPr userDrawn="1"/>
        </p:nvSpPr>
        <p:spPr>
          <a:xfrm>
            <a:off x="1027220" y="203200"/>
            <a:ext cx="1679404" cy="6520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9D15FA98-ECBE-FB4A-86A7-0F9DDC0E8FC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674405850"/>
              </p:ext>
            </p:extLst>
          </p:nvPr>
        </p:nvGraphicFramePr>
        <p:xfrm>
          <a:off x="1179576" y="2360709"/>
          <a:ext cx="1359010" cy="191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290240" imgH="1806840" progId="CorelDraw.Graphic.16">
                  <p:embed/>
                </p:oleObj>
              </mc:Choice>
              <mc:Fallback>
                <p:oleObj name="CorelDRAW" r:id="rId2" imgW="1290240" imgH="1806840" progId="CorelDraw.Graphic.16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9D15FA98-ECBE-FB4A-86A7-0F9DDC0E8F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79576" y="2360709"/>
                        <a:ext cx="1359010" cy="191812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281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914400"/>
            <a:ext cx="8543925" cy="52625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B7A079A-1482-4A9E-BFA9-6AECFE56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6001"/>
            <a:ext cx="8543925" cy="5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6B8040C-3946-6240-8BC3-05F4077F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9828" y="6313822"/>
            <a:ext cx="690563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0F89342-97B4-0049-A680-EEA46AE0C58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36BD49A-9959-1944-87AC-FA98F21B24B3}"/>
              </a:ext>
            </a:extLst>
          </p:cNvPr>
          <p:cNvSpPr/>
          <p:nvPr userDrawn="1"/>
        </p:nvSpPr>
        <p:spPr>
          <a:xfrm>
            <a:off x="9334800" y="126000"/>
            <a:ext cx="503999" cy="500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DBEDE395-F6D6-D44B-8946-6C187C37B51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425046559"/>
              </p:ext>
            </p:extLst>
          </p:nvPr>
        </p:nvGraphicFramePr>
        <p:xfrm>
          <a:off x="9360000" y="216000"/>
          <a:ext cx="380060" cy="38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585236" imgH="1597747" progId="CorelDraw.Graphic.16">
                  <p:embed/>
                </p:oleObj>
              </mc:Choice>
              <mc:Fallback>
                <p:oleObj name="CorelDRAW" r:id="rId2" imgW="1585236" imgH="1597747" progId="CorelDraw.Graphic.16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DBEDE395-F6D6-D44B-8946-6C187C37B5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60000" y="216000"/>
                        <a:ext cx="380060" cy="38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63342697-0A9D-C14E-9987-C201DAC72C4F}"/>
              </a:ext>
            </a:extLst>
          </p:cNvPr>
          <p:cNvCxnSpPr>
            <a:cxnSpLocks/>
          </p:cNvCxnSpPr>
          <p:nvPr userDrawn="1"/>
        </p:nvCxnSpPr>
        <p:spPr>
          <a:xfrm>
            <a:off x="142240" y="626399"/>
            <a:ext cx="91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25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F26F39C-267B-FC43-A57E-BFF173A1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6001"/>
            <a:ext cx="8543925" cy="5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AB6CC1E-4130-5B4C-AEAC-B136E64064DD}"/>
              </a:ext>
            </a:extLst>
          </p:cNvPr>
          <p:cNvSpPr/>
          <p:nvPr userDrawn="1"/>
        </p:nvSpPr>
        <p:spPr>
          <a:xfrm>
            <a:off x="9334800" y="126000"/>
            <a:ext cx="503999" cy="500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B71EC874-9DB5-7E4D-96A1-5DC71EA45CE1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183009186"/>
              </p:ext>
            </p:extLst>
          </p:nvPr>
        </p:nvGraphicFramePr>
        <p:xfrm>
          <a:off x="9360000" y="216000"/>
          <a:ext cx="380060" cy="38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585236" imgH="1597747" progId="CorelDraw.Graphic.16">
                  <p:embed/>
                </p:oleObj>
              </mc:Choice>
              <mc:Fallback>
                <p:oleObj name="CorelDRAW" r:id="rId2" imgW="1585236" imgH="1597747" progId="CorelDraw.Graphic.16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B71EC874-9DB5-7E4D-96A1-5DC71EA45C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60000" y="216000"/>
                        <a:ext cx="380060" cy="38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556696BB-42AA-6B49-BE95-45F562F7AB1F}"/>
              </a:ext>
            </a:extLst>
          </p:cNvPr>
          <p:cNvCxnSpPr>
            <a:cxnSpLocks/>
          </p:cNvCxnSpPr>
          <p:nvPr userDrawn="1"/>
        </p:nvCxnSpPr>
        <p:spPr>
          <a:xfrm>
            <a:off x="142240" y="626399"/>
            <a:ext cx="91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35E2707-F7F5-A04F-82A6-AB2F2C5673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81038" y="914400"/>
            <a:ext cx="4271961" cy="52625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31554F4-D6EC-0947-95CE-76D597AB80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71758" y="914399"/>
            <a:ext cx="4271961" cy="52625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A2AD4B56-640F-694E-B1F5-DC2C0966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9828" y="6313822"/>
            <a:ext cx="690563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0F89342-97B4-0049-A680-EEA46AE0C58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017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CC23AAD-FAD9-E14A-ADE3-963E6392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6001"/>
            <a:ext cx="8543925" cy="5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D927DF9-C86E-724D-8DFE-38D50BC0EA69}"/>
              </a:ext>
            </a:extLst>
          </p:cNvPr>
          <p:cNvSpPr/>
          <p:nvPr userDrawn="1"/>
        </p:nvSpPr>
        <p:spPr>
          <a:xfrm>
            <a:off x="9334800" y="126000"/>
            <a:ext cx="503999" cy="500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9CCE8785-7681-4B4F-97C2-A057A5F20C71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774225953"/>
              </p:ext>
            </p:extLst>
          </p:nvPr>
        </p:nvGraphicFramePr>
        <p:xfrm>
          <a:off x="9360000" y="216000"/>
          <a:ext cx="380060" cy="38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1585236" imgH="1597747" progId="CorelDraw.Graphic.16">
                  <p:embed/>
                </p:oleObj>
              </mc:Choice>
              <mc:Fallback>
                <p:oleObj name="CorelDRAW" r:id="rId2" imgW="1585236" imgH="1597747" progId="CorelDraw.Graphic.16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9CCE8785-7681-4B4F-97C2-A057A5F20C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60000" y="216000"/>
                        <a:ext cx="380060" cy="38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B20FFB4B-B223-1144-A1C9-C9DB68C3B8AD}"/>
              </a:ext>
            </a:extLst>
          </p:cNvPr>
          <p:cNvCxnSpPr>
            <a:cxnSpLocks/>
          </p:cNvCxnSpPr>
          <p:nvPr userDrawn="1"/>
        </p:nvCxnSpPr>
        <p:spPr>
          <a:xfrm>
            <a:off x="142240" y="626399"/>
            <a:ext cx="9192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559A448-1528-C449-B237-81BB7AC5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9828" y="6313822"/>
            <a:ext cx="690563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0F89342-97B4-0049-A680-EEA46AE0C58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409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688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CF3A55F-C653-0E4D-BB52-D7E192F5B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16306" y="2360709"/>
            <a:ext cx="6857999" cy="866585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de-DE" dirty="0"/>
              <a:t>Abschnittstitel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17D058-DC84-D446-825D-C99BCA4F0F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7600" y="3496377"/>
            <a:ext cx="5916705" cy="1365903"/>
          </a:xfrm>
        </p:spPr>
        <p:txBody>
          <a:bodyPr/>
          <a:lstStyle>
            <a:lvl1pPr marL="0" indent="0" algn="l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Optional Untertitel / Inhalt: Punkt 1</a:t>
            </a:r>
          </a:p>
          <a:p>
            <a:r>
              <a:rPr lang="de-DE" dirty="0"/>
              <a:t>Punkt 2</a:t>
            </a:r>
          </a:p>
          <a:p>
            <a:r>
              <a:rPr lang="de-DE" dirty="0"/>
              <a:t>Punkt 3</a:t>
            </a:r>
          </a:p>
          <a:p>
            <a:endParaRPr lang="en-US" dirty="0"/>
          </a:p>
        </p:txBody>
      </p:sp>
      <p:pic>
        <p:nvPicPr>
          <p:cNvPr id="10" name="Grafik 9" descr="Chevronpfeile mit einfarbiger Füllung">
            <a:extLst>
              <a:ext uri="{FF2B5EF4-FFF2-40B4-BE49-F238E27FC236}">
                <a16:creationId xmlns:a16="http://schemas.microsoft.com/office/drawing/2014/main" id="{7FA0BFEF-6379-9C42-B42C-900040AFF1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6307" y="3410142"/>
            <a:ext cx="561224" cy="56122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82855A25-2E2A-B344-9F4D-84FEE90B94D2}"/>
              </a:ext>
            </a:extLst>
          </p:cNvPr>
          <p:cNvSpPr/>
          <p:nvPr userDrawn="1"/>
        </p:nvSpPr>
        <p:spPr>
          <a:xfrm>
            <a:off x="9334800" y="126000"/>
            <a:ext cx="503999" cy="500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8E4B31C7-1667-BC4C-B795-3B2B277BBF5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774225953"/>
              </p:ext>
            </p:extLst>
          </p:nvPr>
        </p:nvGraphicFramePr>
        <p:xfrm>
          <a:off x="9360000" y="216000"/>
          <a:ext cx="380060" cy="38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1585236" imgH="1597747" progId="CorelDraw.Graphic.16">
                  <p:embed/>
                </p:oleObj>
              </mc:Choice>
              <mc:Fallback>
                <p:oleObj name="CorelDRAW" r:id="rId4" imgW="1585236" imgH="1597747" progId="CorelDraw.Graphic.16">
                  <p:embed/>
                  <p:pic>
                    <p:nvPicPr>
                      <p:cNvPr id="12" name="Objekt 11">
                        <a:extLst>
                          <a:ext uri="{FF2B5EF4-FFF2-40B4-BE49-F238E27FC236}">
                            <a16:creationId xmlns:a16="http://schemas.microsoft.com/office/drawing/2014/main" id="{8E4B31C7-1667-BC4C-B795-3B2B277BBF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60000" y="216000"/>
                        <a:ext cx="380060" cy="38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123B7959-04B9-9F4F-BD79-9E2C20A6F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9828" y="6313822"/>
            <a:ext cx="690563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0F89342-97B4-0049-A680-EEA46AE0C58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166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5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heckerboard(across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696A06-1B0E-EAA4-7C0C-F5E51D0A9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7C9E09-E4DE-8936-43B1-E1EA21457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02109F-3C73-01A5-B1D4-FD4E09563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2988BA-1011-F48F-937F-123762B0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6B6355-FDAE-22F6-596E-99460939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258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6BFD5-CE0E-6F4F-D86D-A83123588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382903-C56F-1564-8BCB-EAC4C0D6B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60C885-69E2-9006-CF13-3151627C2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6E2FC6-07AA-07C9-C313-AB8F317EE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00BE7F-F8F9-9188-CCEA-A0269031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40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36A85-36C6-6B7B-39A4-A1D65305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AF01B5-54E2-A922-F707-1DD0386F8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57D11C-6A76-72A1-913C-04B98FDA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FCAB83-396E-A4D0-CA3F-2E1181A9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754F8B-0C41-4471-0050-C3BC6529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50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D0CDF-D2DF-BE0A-54D0-714C3789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374D14-EA04-82DC-61BD-50D2804ADA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580138-94B3-8089-954A-9CB16C5C3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1D08318-C9FA-8543-FFD0-074E38C8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EC9E2E-1105-6A51-1FCD-09A4C342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096302B-0D75-EA29-1148-9938943D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83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E8DD95-9068-5B46-5EFE-7CF4ADA2D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67EFDA-2317-F900-3830-FDB0C43A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9A7A16-C61F-EED7-EAA6-B3DA50EA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BD05363-6B87-D1FB-D2F1-12B71D1147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9C76B9D-828A-203B-336C-DED0BE14C0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D3EF43E-631B-5D1B-7BAA-2EFF6F66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3BDA9F9-6000-C45E-BE42-B045D5C9E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9008D08-38A5-BD84-9138-8DD963FAF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544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4E283-D080-9E61-720D-3891329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5C205D-CA33-5837-E6D5-C19884B8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607C8D6-C42E-A416-EF1D-EE62ECD9D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0BFFB5-4C5A-A428-1A8E-F6776462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404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069335F-C529-CDD3-1ABD-82573EBF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D18068-CD73-E189-A090-3C7B107FF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A7994-E0E1-7AB6-4A3D-92B6B670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316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F05A3-A8F4-35E9-16E8-BC5DE331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81DDFA-74F7-3119-81AB-899CBD8E4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A58701-D2C8-729C-5085-D66741765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8AF433-1861-E2E7-5ADA-77E4F0E9F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00406A-4CBF-D0BF-AE8D-B267D219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13DF48-3A48-5DE1-7E57-35F7F142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49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1B9372-DD30-7C41-1EEF-66FA4F07B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4963CD-87F2-04BB-BD37-EE1847DD0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846F0D-F9B3-DE55-DACD-AEACC6FC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6274B1-8698-E72E-3117-754285FF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B7EB31-D674-661B-0232-8BA08763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D6E926-2F28-8D27-5875-63B238BC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4473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CC1A1-3A53-A549-DFB6-FA178653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AC22D55-4841-983C-F17D-2259C5AD5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8AA14F-F2B4-7E77-FBF4-D3AF60FB2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EE53BB-2AEB-7AA6-FC3F-29DF4C49B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50E620-82E2-FA49-CA5C-ADF503039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113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D9CA7BF-C202-52CD-E56A-CF81AB189C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405618D-70AC-BF22-C828-EA72E01AE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11919A-DE4A-34A6-4B33-7BBA8F3D8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D34799-AAA6-1275-F6A7-EF8AAD6F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215F12-08C9-999B-AE71-68835F67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05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BACDF91-F47E-E447-B5FF-E5D69D035747}"/>
              </a:ext>
            </a:extLst>
          </p:cNvPr>
          <p:cNvSpPr/>
          <p:nvPr userDrawn="1"/>
        </p:nvSpPr>
        <p:spPr>
          <a:xfrm>
            <a:off x="163944" y="223838"/>
            <a:ext cx="9578110" cy="645511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179968"/>
            <a:ext cx="8543925" cy="605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043796"/>
            <a:ext cx="8543925" cy="5133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9342-97B4-0049-A680-EEA46AE0C5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29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9A7260-41E3-0EC5-7FCA-0232DBFD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42EB32-1B14-B68C-7F79-CD6F982EA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6FE0DB-2CF1-37CD-2ECA-7F5841F1C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53DE2-E902-4940-A8F0-187D8DD7E126}" type="datetimeFigureOut">
              <a:rPr lang="de-DE" smtClean="0"/>
              <a:t>15.05.2024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70D0D7-838F-A305-E6BA-A08A7896A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24ABB1-66D3-730C-D760-82960D496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99259-7FDB-409F-82DA-16BF306C7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655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TpwWq5xigSo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rogerdudler.github.io/git-guide/index.de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10.10.0.12:3000/TOJ/TALAS.servic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seibert.group/display/Productivity/Git-Workflows+-+Der+Gitflow-Workflo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seibert.group/display/Productivity/Git-Workflows+-+Der+Gitflow-Workflo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seibert.group/display/Productivity/Git-Workflows+-+Der+Gitflow-Workflo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seibert.group/display/Productivity/Git-Workflows+-+Der+Gitflow-Workflo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05CBE8DC-4875-C041-9EF1-2E25E82FD4C2}"/>
              </a:ext>
            </a:extLst>
          </p:cNvPr>
          <p:cNvSpPr/>
          <p:nvPr/>
        </p:nvSpPr>
        <p:spPr>
          <a:xfrm>
            <a:off x="1027220" y="203200"/>
            <a:ext cx="1679404" cy="6520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4262DC68-5C19-4869-8134-1B103D7650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143829"/>
              </p:ext>
            </p:extLst>
          </p:nvPr>
        </p:nvGraphicFramePr>
        <p:xfrm>
          <a:off x="1179576" y="2360709"/>
          <a:ext cx="1359010" cy="191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290240" imgH="1806840" progId="CorelDraw.Graphic.16">
                  <p:embed/>
                </p:oleObj>
              </mc:Choice>
              <mc:Fallback>
                <p:oleObj name="CorelDRAW" r:id="rId3" imgW="1290240" imgH="1806840" progId="CorelDraw.Graphic.16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4262DC68-5C19-4869-8134-1B103D7650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9576" y="2360709"/>
                        <a:ext cx="1359010" cy="191812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BC08FC62-5EEA-1A4E-ADC3-FFF0C29C39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Littwin-TEAM</a:t>
            </a:r>
            <a:br>
              <a:rPr lang="de-DE" dirty="0"/>
            </a:br>
            <a:r>
              <a:rPr lang="de-DE" dirty="0"/>
              <a:t>Versionierung mit GIT</a:t>
            </a:r>
            <a:br>
              <a:rPr lang="de-DE" dirty="0"/>
            </a:br>
            <a:endParaRPr lang="de-DE" dirty="0"/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074680B2-B5E3-E24E-BEFA-212D3ACAE3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Rastede, den 14.05.2024</a:t>
            </a:r>
          </a:p>
        </p:txBody>
      </p:sp>
      <p:pic>
        <p:nvPicPr>
          <p:cNvPr id="18" name="Grafik 17" descr="Lehrer mit einfarbiger Füllung">
            <a:extLst>
              <a:ext uri="{FF2B5EF4-FFF2-40B4-BE49-F238E27FC236}">
                <a16:creationId xmlns:a16="http://schemas.microsoft.com/office/drawing/2014/main" id="{45AF65B9-5EF3-6C4C-90CF-460D0E220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8780" y="5912577"/>
            <a:ext cx="811496" cy="8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9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/>
              <a:t>Littwin-TEAM Versionierung mit </a:t>
            </a:r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4738776" y="341079"/>
            <a:ext cx="941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Übersicht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0B04947-35E2-64B2-04DC-B06B1696CB9A}"/>
              </a:ext>
            </a:extLst>
          </p:cNvPr>
          <p:cNvSpPr txBox="1"/>
          <p:nvPr/>
        </p:nvSpPr>
        <p:spPr>
          <a:xfrm>
            <a:off x="361040" y="950731"/>
            <a:ext cx="389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Ein kurzer Überblick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A35DC9B-E9E1-00D8-EAF3-672B80AF46A3}"/>
              </a:ext>
            </a:extLst>
          </p:cNvPr>
          <p:cNvSpPr txBox="1"/>
          <p:nvPr/>
        </p:nvSpPr>
        <p:spPr>
          <a:xfrm>
            <a:off x="361040" y="1320063"/>
            <a:ext cx="528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Auf ein paar Klicks ins Remote Repository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9D9E2C7-DCFA-66C7-2749-53DC061448A4}"/>
              </a:ext>
            </a:extLst>
          </p:cNvPr>
          <p:cNvSpPr txBox="1"/>
          <p:nvPr/>
        </p:nvSpPr>
        <p:spPr>
          <a:xfrm>
            <a:off x="361040" y="1689395"/>
            <a:ext cx="528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Workflow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59A4931-61C2-A777-9F97-D86F3C5D2950}"/>
              </a:ext>
            </a:extLst>
          </p:cNvPr>
          <p:cNvSpPr txBox="1"/>
          <p:nvPr/>
        </p:nvSpPr>
        <p:spPr>
          <a:xfrm>
            <a:off x="361040" y="2058727"/>
            <a:ext cx="528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Littwin TEAM „GIT Regeln“</a:t>
            </a:r>
          </a:p>
        </p:txBody>
      </p:sp>
    </p:spTree>
    <p:extLst>
      <p:ext uri="{BB962C8B-B14F-4D97-AF65-F5344CB8AC3E}">
        <p14:creationId xmlns:p14="http://schemas.microsoft.com/office/powerpoint/2010/main" val="2434442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Cloud Silhouette">
            <a:extLst>
              <a:ext uri="{FF2B5EF4-FFF2-40B4-BE49-F238E27FC236}">
                <a16:creationId xmlns:a16="http://schemas.microsoft.com/office/drawing/2014/main" id="{B9953D1D-C47E-6BF2-E0C3-B59642C76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276074">
            <a:off x="3664190" y="-2384417"/>
            <a:ext cx="9819374" cy="828863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738B155-24D7-AA53-0F8E-5F76E767EE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4000"/>
          </a:blip>
          <a:stretch>
            <a:fillRect/>
          </a:stretch>
        </p:blipFill>
        <p:spPr>
          <a:xfrm rot="20372041">
            <a:off x="485474" y="5115498"/>
            <a:ext cx="1593890" cy="1237416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3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49671" y="339742"/>
            <a:ext cx="1787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Ein kurzer Überblick</a:t>
            </a:r>
          </a:p>
        </p:txBody>
      </p:sp>
      <p:sp>
        <p:nvSpPr>
          <p:cNvPr id="2" name="Flussdiagramm: Prozess 1">
            <a:extLst>
              <a:ext uri="{FF2B5EF4-FFF2-40B4-BE49-F238E27FC236}">
                <a16:creationId xmlns:a16="http://schemas.microsoft.com/office/drawing/2014/main" id="{F381C1C8-31EF-B988-E925-A42465B1B936}"/>
              </a:ext>
            </a:extLst>
          </p:cNvPr>
          <p:cNvSpPr/>
          <p:nvPr/>
        </p:nvSpPr>
        <p:spPr>
          <a:xfrm>
            <a:off x="7100885" y="1759900"/>
            <a:ext cx="1117600" cy="602914"/>
          </a:xfrm>
          <a:prstGeom prst="flowChartProcess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Remote Repo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24613271-5673-29DA-096F-C6D466AA100B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7659685" y="2362814"/>
            <a:ext cx="0" cy="32988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ussdiagramm: Prozess 16">
            <a:extLst>
              <a:ext uri="{FF2B5EF4-FFF2-40B4-BE49-F238E27FC236}">
                <a16:creationId xmlns:a16="http://schemas.microsoft.com/office/drawing/2014/main" id="{64F9677F-B63B-7089-107B-A846EA6C0D3A}"/>
              </a:ext>
            </a:extLst>
          </p:cNvPr>
          <p:cNvSpPr/>
          <p:nvPr/>
        </p:nvSpPr>
        <p:spPr>
          <a:xfrm>
            <a:off x="4897437" y="1759900"/>
            <a:ext cx="1117600" cy="602914"/>
          </a:xfrm>
          <a:prstGeom prst="flowChartProcess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Local</a:t>
            </a:r>
            <a:r>
              <a:rPr lang="de-DE" dirty="0"/>
              <a:t> Repo</a:t>
            </a: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697A7A66-A1CD-DF96-A7E4-E6B0B60315A1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5456237" y="2362814"/>
            <a:ext cx="0" cy="32988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ussdiagramm: Prozess 27">
            <a:extLst>
              <a:ext uri="{FF2B5EF4-FFF2-40B4-BE49-F238E27FC236}">
                <a16:creationId xmlns:a16="http://schemas.microsoft.com/office/drawing/2014/main" id="{A4613B2A-E2E0-8DC3-FD17-99EC837842BD}"/>
              </a:ext>
            </a:extLst>
          </p:cNvPr>
          <p:cNvSpPr/>
          <p:nvPr/>
        </p:nvSpPr>
        <p:spPr>
          <a:xfrm>
            <a:off x="3252788" y="1759900"/>
            <a:ext cx="1117600" cy="602914"/>
          </a:xfrm>
          <a:prstGeom prst="flowChartProcess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Stage</a:t>
            </a:r>
          </a:p>
        </p:txBody>
      </p: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70986BD0-7240-D0C5-5005-4FD9B5008743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3811588" y="2362814"/>
            <a:ext cx="0" cy="32988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ussdiagramm: Prozess 33">
            <a:extLst>
              <a:ext uri="{FF2B5EF4-FFF2-40B4-BE49-F238E27FC236}">
                <a16:creationId xmlns:a16="http://schemas.microsoft.com/office/drawing/2014/main" id="{583349C3-96FA-6081-D25F-14F03DD9C7D3}"/>
              </a:ext>
            </a:extLst>
          </p:cNvPr>
          <p:cNvSpPr/>
          <p:nvPr/>
        </p:nvSpPr>
        <p:spPr>
          <a:xfrm>
            <a:off x="1608140" y="1753887"/>
            <a:ext cx="1117600" cy="602914"/>
          </a:xfrm>
          <a:prstGeom prst="flowChartProcess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Local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Directory</a:t>
            </a:r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94325764-D217-C230-ADCB-AB7D7D6CA2EE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2166940" y="2356801"/>
            <a:ext cx="0" cy="3298824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fik 45">
            <a:extLst>
              <a:ext uri="{FF2B5EF4-FFF2-40B4-BE49-F238E27FC236}">
                <a16:creationId xmlns:a16="http://schemas.microsoft.com/office/drawing/2014/main" id="{B9250F10-DF4F-4473-C93D-26D4701C04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86722">
            <a:off x="7880378" y="751652"/>
            <a:ext cx="1675600" cy="1075511"/>
          </a:xfrm>
          <a:prstGeom prst="rect">
            <a:avLst/>
          </a:prstGeom>
        </p:spPr>
      </p:pic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2E3856E8-7F28-FDB4-42FE-38384D3CCB2D}"/>
              </a:ext>
            </a:extLst>
          </p:cNvPr>
          <p:cNvCxnSpPr>
            <a:cxnSpLocks/>
          </p:cNvCxnSpPr>
          <p:nvPr/>
        </p:nvCxnSpPr>
        <p:spPr>
          <a:xfrm flipH="1">
            <a:off x="5475800" y="2756513"/>
            <a:ext cx="215213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E7E58616-F668-8CCF-8AED-400E14FE2E4A}"/>
              </a:ext>
            </a:extLst>
          </p:cNvPr>
          <p:cNvSpPr txBox="1"/>
          <p:nvPr/>
        </p:nvSpPr>
        <p:spPr>
          <a:xfrm>
            <a:off x="5903909" y="2394047"/>
            <a:ext cx="147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clone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78F88FCA-4771-5366-4929-0BF6C034D481}"/>
              </a:ext>
            </a:extLst>
          </p:cNvPr>
          <p:cNvCxnSpPr>
            <a:cxnSpLocks/>
          </p:cNvCxnSpPr>
          <p:nvPr/>
        </p:nvCxnSpPr>
        <p:spPr>
          <a:xfrm flipH="1">
            <a:off x="2182814" y="2756513"/>
            <a:ext cx="3235323" cy="68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>
            <a:extLst>
              <a:ext uri="{FF2B5EF4-FFF2-40B4-BE49-F238E27FC236}">
                <a16:creationId xmlns:a16="http://schemas.microsoft.com/office/drawing/2014/main" id="{3E0B67CA-A024-57DA-2660-01FC5ABE7EAD}"/>
              </a:ext>
            </a:extLst>
          </p:cNvPr>
          <p:cNvSpPr txBox="1"/>
          <p:nvPr/>
        </p:nvSpPr>
        <p:spPr>
          <a:xfrm>
            <a:off x="2354263" y="2921653"/>
            <a:ext cx="147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53FB7308-E7D9-DA69-F858-AEC919E72BD4}"/>
              </a:ext>
            </a:extLst>
          </p:cNvPr>
          <p:cNvCxnSpPr>
            <a:cxnSpLocks/>
          </p:cNvCxnSpPr>
          <p:nvPr/>
        </p:nvCxnSpPr>
        <p:spPr>
          <a:xfrm>
            <a:off x="2201862" y="3261338"/>
            <a:ext cx="159067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id="{385568C2-DE53-2A54-A9B7-F558B2D26F28}"/>
              </a:ext>
            </a:extLst>
          </p:cNvPr>
          <p:cNvSpPr txBox="1"/>
          <p:nvPr/>
        </p:nvSpPr>
        <p:spPr>
          <a:xfrm>
            <a:off x="3849693" y="3456125"/>
            <a:ext cx="1622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commit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086B6567-B7CB-4653-311D-9E96389CF732}"/>
              </a:ext>
            </a:extLst>
          </p:cNvPr>
          <p:cNvCxnSpPr>
            <a:cxnSpLocks/>
          </p:cNvCxnSpPr>
          <p:nvPr/>
        </p:nvCxnSpPr>
        <p:spPr>
          <a:xfrm>
            <a:off x="3849693" y="3795810"/>
            <a:ext cx="159067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FBAA0237-7C08-D357-74D5-3C7AEFCCF3D7}"/>
              </a:ext>
            </a:extLst>
          </p:cNvPr>
          <p:cNvSpPr txBox="1"/>
          <p:nvPr/>
        </p:nvSpPr>
        <p:spPr>
          <a:xfrm>
            <a:off x="5835649" y="3771997"/>
            <a:ext cx="147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</a:t>
            </a:r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BFBA82D1-E30B-DBCE-7BE8-EB9BFDA36501}"/>
              </a:ext>
            </a:extLst>
          </p:cNvPr>
          <p:cNvCxnSpPr>
            <a:cxnSpLocks/>
          </p:cNvCxnSpPr>
          <p:nvPr/>
        </p:nvCxnSpPr>
        <p:spPr>
          <a:xfrm>
            <a:off x="5475800" y="4111682"/>
            <a:ext cx="215213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>
            <a:extLst>
              <a:ext uri="{FF2B5EF4-FFF2-40B4-BE49-F238E27FC236}">
                <a16:creationId xmlns:a16="http://schemas.microsoft.com/office/drawing/2014/main" id="{87E38C9F-C04D-77A8-6610-05BD55DB3572}"/>
              </a:ext>
            </a:extLst>
          </p:cNvPr>
          <p:cNvCxnSpPr>
            <a:cxnSpLocks/>
          </p:cNvCxnSpPr>
          <p:nvPr/>
        </p:nvCxnSpPr>
        <p:spPr>
          <a:xfrm flipH="1">
            <a:off x="5472114" y="4686913"/>
            <a:ext cx="215213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feld 69">
            <a:extLst>
              <a:ext uri="{FF2B5EF4-FFF2-40B4-BE49-F238E27FC236}">
                <a16:creationId xmlns:a16="http://schemas.microsoft.com/office/drawing/2014/main" id="{D85FF62A-27A3-DBA5-9D67-B96CB2756A9E}"/>
              </a:ext>
            </a:extLst>
          </p:cNvPr>
          <p:cNvSpPr txBox="1"/>
          <p:nvPr/>
        </p:nvSpPr>
        <p:spPr>
          <a:xfrm>
            <a:off x="5835649" y="4327581"/>
            <a:ext cx="147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pull</a:t>
            </a:r>
          </a:p>
        </p:txBody>
      </p:sp>
      <p:cxnSp>
        <p:nvCxnSpPr>
          <p:cNvPr id="71" name="Gerade Verbindung mit Pfeil 70">
            <a:extLst>
              <a:ext uri="{FF2B5EF4-FFF2-40B4-BE49-F238E27FC236}">
                <a16:creationId xmlns:a16="http://schemas.microsoft.com/office/drawing/2014/main" id="{07A49EDF-B6B6-9790-8C74-56B71459FB3F}"/>
              </a:ext>
            </a:extLst>
          </p:cNvPr>
          <p:cNvCxnSpPr>
            <a:cxnSpLocks/>
          </p:cNvCxnSpPr>
          <p:nvPr/>
        </p:nvCxnSpPr>
        <p:spPr>
          <a:xfrm flipH="1">
            <a:off x="2182814" y="4693480"/>
            <a:ext cx="3235322" cy="68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1A8CCD07-DECF-7749-A604-2476E9DE92ED}"/>
              </a:ext>
            </a:extLst>
          </p:cNvPr>
          <p:cNvCxnSpPr>
            <a:cxnSpLocks/>
          </p:cNvCxnSpPr>
          <p:nvPr/>
        </p:nvCxnSpPr>
        <p:spPr>
          <a:xfrm flipH="1">
            <a:off x="2193926" y="5413988"/>
            <a:ext cx="3235323" cy="68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feld 74">
            <a:extLst>
              <a:ext uri="{FF2B5EF4-FFF2-40B4-BE49-F238E27FC236}">
                <a16:creationId xmlns:a16="http://schemas.microsoft.com/office/drawing/2014/main" id="{F140BE80-23BF-7A1F-85C5-7E29A35E766E}"/>
              </a:ext>
            </a:extLst>
          </p:cNvPr>
          <p:cNvSpPr txBox="1"/>
          <p:nvPr/>
        </p:nvSpPr>
        <p:spPr>
          <a:xfrm>
            <a:off x="3240093" y="5051522"/>
            <a:ext cx="2178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checkout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feil: nach unten gekrümmt 3">
            <a:extLst>
              <a:ext uri="{FF2B5EF4-FFF2-40B4-BE49-F238E27FC236}">
                <a16:creationId xmlns:a16="http://schemas.microsoft.com/office/drawing/2014/main" id="{F60BAA2C-269A-E0DD-99C1-B1F65C426530}"/>
              </a:ext>
            </a:extLst>
          </p:cNvPr>
          <p:cNvSpPr/>
          <p:nvPr/>
        </p:nvSpPr>
        <p:spPr>
          <a:xfrm rot="18184572">
            <a:off x="1035925" y="2699072"/>
            <a:ext cx="1170944" cy="81704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3489894-49E9-E121-7543-7EBE138CC94A}"/>
              </a:ext>
            </a:extLst>
          </p:cNvPr>
          <p:cNvSpPr txBox="1"/>
          <p:nvPr/>
        </p:nvSpPr>
        <p:spPr>
          <a:xfrm>
            <a:off x="563581" y="3415150"/>
            <a:ext cx="1996714" cy="923330"/>
          </a:xfrm>
          <a:prstGeom prst="rect">
            <a:avLst/>
          </a:prstGeom>
          <a:solidFill>
            <a:srgbClr val="497DAB"/>
          </a:solidFill>
          <a:ln>
            <a:noFill/>
          </a:ln>
          <a:effectLst>
            <a:outerShdw blurRad="50800" dist="101600" dir="12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u="sng" dirty="0">
                <a:solidFill>
                  <a:schemeClr val="bg1"/>
                </a:solidFill>
              </a:rPr>
              <a:t>Tipp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Stashing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Die Verwendung von </a:t>
            </a:r>
            <a:r>
              <a:rPr lang="de-DE" dirty="0" err="1">
                <a:solidFill>
                  <a:schemeClr val="bg1"/>
                </a:solidFill>
              </a:rPr>
              <a:t>git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stash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7AD6B01-7182-D4BB-43F9-AD3C59F86142}"/>
              </a:ext>
            </a:extLst>
          </p:cNvPr>
          <p:cNvSpPr txBox="1"/>
          <p:nvPr/>
        </p:nvSpPr>
        <p:spPr>
          <a:xfrm>
            <a:off x="3240093" y="6236868"/>
            <a:ext cx="549509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>
                <a:hlinkClick r:id="rId7"/>
              </a:rPr>
              <a:t>https://rogerdudler.github.io/git-guide/index.de.html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92B3FD8-DE41-20A4-C368-1D2972B6E996}"/>
              </a:ext>
            </a:extLst>
          </p:cNvPr>
          <p:cNvSpPr txBox="1"/>
          <p:nvPr/>
        </p:nvSpPr>
        <p:spPr>
          <a:xfrm>
            <a:off x="3240093" y="5755558"/>
            <a:ext cx="644032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>
                <a:hlinkClick r:id="rId8"/>
              </a:rPr>
              <a:t>Quelle: https://www.youtube.com/watch?v=TpwWq5xigSo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EAF34E6-CF0F-F9E3-C2D9-73B9F2D44239}"/>
              </a:ext>
            </a:extLst>
          </p:cNvPr>
          <p:cNvSpPr txBox="1"/>
          <p:nvPr/>
        </p:nvSpPr>
        <p:spPr>
          <a:xfrm>
            <a:off x="6126960" y="5295739"/>
            <a:ext cx="356735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Prof. Dr. Stefan Bente, TH Köln</a:t>
            </a:r>
          </a:p>
        </p:txBody>
      </p:sp>
    </p:spTree>
    <p:extLst>
      <p:ext uri="{BB962C8B-B14F-4D97-AF65-F5344CB8AC3E}">
        <p14:creationId xmlns:p14="http://schemas.microsoft.com/office/powerpoint/2010/main" val="219885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28" grpId="0" animBg="1"/>
      <p:bldP spid="34" grpId="0" animBg="1"/>
      <p:bldP spid="49" grpId="0"/>
      <p:bldP spid="52" grpId="0"/>
      <p:bldP spid="57" grpId="0"/>
      <p:bldP spid="59" grpId="0"/>
      <p:bldP spid="70" grpId="0"/>
      <p:bldP spid="75" grpId="0"/>
      <p:bldP spid="4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689398" y="338400"/>
            <a:ext cx="4106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Gitea</a:t>
            </a:r>
            <a:r>
              <a:rPr lang="de-DE" sz="1400" dirty="0">
                <a:solidFill>
                  <a:schemeClr val="bg1"/>
                </a:solidFill>
              </a:rPr>
              <a:t> - Auf ein paar Klicks ins Remote Repository</a:t>
            </a:r>
          </a:p>
          <a:p>
            <a:pPr algn="ctr"/>
            <a:endParaRPr lang="de-DE" sz="14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466C24-6BF7-A54F-2D65-09B7CCE35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06" y="1257300"/>
            <a:ext cx="6483469" cy="474446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1CE7EDC-67DE-7C1D-ACBE-A15A86FBE8F5}"/>
              </a:ext>
            </a:extLst>
          </p:cNvPr>
          <p:cNvSpPr txBox="1"/>
          <p:nvPr/>
        </p:nvSpPr>
        <p:spPr>
          <a:xfrm>
            <a:off x="2149693" y="6095046"/>
            <a:ext cx="3301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Startlink „</a:t>
            </a:r>
            <a:r>
              <a:rPr lang="de-DE" dirty="0" err="1">
                <a:solidFill>
                  <a:schemeClr val="bg1"/>
                </a:solidFill>
              </a:rPr>
              <a:t>VisualStudio</a:t>
            </a:r>
            <a:r>
              <a:rPr lang="de-DE" dirty="0">
                <a:solidFill>
                  <a:schemeClr val="bg1"/>
                </a:solidFill>
              </a:rPr>
              <a:t> Projekt“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79873CC-2D2E-B879-E65C-183FA0D25F03}"/>
              </a:ext>
            </a:extLst>
          </p:cNvPr>
          <p:cNvSpPr txBox="1"/>
          <p:nvPr/>
        </p:nvSpPr>
        <p:spPr>
          <a:xfrm>
            <a:off x="4367961" y="858263"/>
            <a:ext cx="389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Neues Projekt (Repository) anlegen</a:t>
            </a:r>
          </a:p>
        </p:txBody>
      </p:sp>
      <p:sp>
        <p:nvSpPr>
          <p:cNvPr id="8" name="Pfeil: nach links gekrümmt 7">
            <a:extLst>
              <a:ext uri="{FF2B5EF4-FFF2-40B4-BE49-F238E27FC236}">
                <a16:creationId xmlns:a16="http://schemas.microsoft.com/office/drawing/2014/main" id="{018BE108-CFB9-E704-B83C-33C6C022DEDD}"/>
              </a:ext>
            </a:extLst>
          </p:cNvPr>
          <p:cNvSpPr/>
          <p:nvPr/>
        </p:nvSpPr>
        <p:spPr>
          <a:xfrm>
            <a:off x="8191725" y="979351"/>
            <a:ext cx="622200" cy="86677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Pfeil: nach unten gekrümmt 9">
            <a:extLst>
              <a:ext uri="{FF2B5EF4-FFF2-40B4-BE49-F238E27FC236}">
                <a16:creationId xmlns:a16="http://schemas.microsoft.com/office/drawing/2014/main" id="{C72F68FC-7882-D835-CFFC-E6193EA7E60E}"/>
              </a:ext>
            </a:extLst>
          </p:cNvPr>
          <p:cNvSpPr/>
          <p:nvPr/>
        </p:nvSpPr>
        <p:spPr>
          <a:xfrm rot="16200000">
            <a:off x="1180699" y="5442500"/>
            <a:ext cx="1120944" cy="81704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4EF7936-792D-AA55-3E9A-8FEDA37D54FF}"/>
              </a:ext>
            </a:extLst>
          </p:cNvPr>
          <p:cNvSpPr txBox="1"/>
          <p:nvPr/>
        </p:nvSpPr>
        <p:spPr>
          <a:xfrm>
            <a:off x="2857825" y="3749575"/>
            <a:ext cx="452062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>
                <a:hlinkClick r:id="rId4"/>
              </a:rPr>
              <a:t>http://10.10.0.12:3000/TOJ/TALAS.service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736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48800" y="338400"/>
            <a:ext cx="1919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Git</a:t>
            </a:r>
            <a:r>
              <a:rPr lang="de-DE" sz="1400" dirty="0">
                <a:solidFill>
                  <a:schemeClr val="bg1"/>
                </a:solidFill>
              </a:rPr>
              <a:t> Workflow „</a:t>
            </a:r>
            <a:r>
              <a:rPr lang="de-DE" sz="1400" dirty="0" err="1">
                <a:solidFill>
                  <a:schemeClr val="bg1"/>
                </a:solidFill>
              </a:rPr>
              <a:t>Gitflow</a:t>
            </a:r>
            <a:r>
              <a:rPr lang="de-DE" sz="1400" dirty="0">
                <a:solidFill>
                  <a:schemeClr val="bg1"/>
                </a:solidFill>
              </a:rPr>
              <a:t>“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F3DA03-2A4B-9B14-D29C-5EAD4590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62" y="2524125"/>
            <a:ext cx="6105525" cy="158115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0098580-464F-6E9D-678B-3C605F2F65AA}"/>
              </a:ext>
            </a:extLst>
          </p:cNvPr>
          <p:cNvSpPr txBox="1"/>
          <p:nvPr/>
        </p:nvSpPr>
        <p:spPr>
          <a:xfrm>
            <a:off x="503510" y="6150268"/>
            <a:ext cx="90503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sz="1600" dirty="0"/>
              <a:t>Quelle: </a:t>
            </a:r>
            <a:r>
              <a:rPr lang="de-DE" sz="1600" dirty="0">
                <a:hlinkClick r:id="rId4"/>
              </a:rPr>
              <a:t>https://infos.seibert.group/display/Productivity/Git-Workflows+-+Der+Gitflow-Workflow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5131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48800" y="338400"/>
            <a:ext cx="1919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Git</a:t>
            </a:r>
            <a:r>
              <a:rPr lang="de-DE" sz="1400" dirty="0">
                <a:solidFill>
                  <a:schemeClr val="bg1"/>
                </a:solidFill>
              </a:rPr>
              <a:t> Workflow „</a:t>
            </a:r>
            <a:r>
              <a:rPr lang="de-DE" sz="1400" dirty="0" err="1">
                <a:solidFill>
                  <a:schemeClr val="bg1"/>
                </a:solidFill>
              </a:rPr>
              <a:t>Gitflow</a:t>
            </a:r>
            <a:r>
              <a:rPr lang="de-DE" sz="1400" dirty="0">
                <a:solidFill>
                  <a:schemeClr val="bg1"/>
                </a:solidFill>
              </a:rPr>
              <a:t>“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272BB0-2729-3E17-54C0-BF06758C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62" y="2047875"/>
            <a:ext cx="6162675" cy="276225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C456980-98B7-57C4-850E-7EB417217BB0}"/>
              </a:ext>
            </a:extLst>
          </p:cNvPr>
          <p:cNvSpPr txBox="1"/>
          <p:nvPr/>
        </p:nvSpPr>
        <p:spPr>
          <a:xfrm>
            <a:off x="503510" y="6150268"/>
            <a:ext cx="90503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sz="1600" dirty="0"/>
              <a:t>Quelle: </a:t>
            </a:r>
            <a:r>
              <a:rPr lang="de-DE" sz="1600" dirty="0">
                <a:hlinkClick r:id="rId4"/>
              </a:rPr>
              <a:t>https://infos.seibert.group/display/Productivity/Git-Workflows+-+Der+Gitflow-Workflow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4700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48800" y="338400"/>
            <a:ext cx="1919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Git</a:t>
            </a:r>
            <a:r>
              <a:rPr lang="de-DE" sz="1400" dirty="0">
                <a:solidFill>
                  <a:schemeClr val="bg1"/>
                </a:solidFill>
              </a:rPr>
              <a:t> Workflow „</a:t>
            </a:r>
            <a:r>
              <a:rPr lang="de-DE" sz="1400" dirty="0" err="1">
                <a:solidFill>
                  <a:schemeClr val="bg1"/>
                </a:solidFill>
              </a:rPr>
              <a:t>Gitflow</a:t>
            </a:r>
            <a:r>
              <a:rPr lang="de-DE" sz="1400" dirty="0">
                <a:solidFill>
                  <a:schemeClr val="bg1"/>
                </a:solidFill>
              </a:rPr>
              <a:t>“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885F02F-9047-3ACE-6F41-43F92B8BE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62" y="1819275"/>
            <a:ext cx="6238875" cy="321945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57AB9B0-C96C-E5D3-C292-BEED2FD85A77}"/>
              </a:ext>
            </a:extLst>
          </p:cNvPr>
          <p:cNvSpPr txBox="1"/>
          <p:nvPr/>
        </p:nvSpPr>
        <p:spPr>
          <a:xfrm>
            <a:off x="503510" y="6150268"/>
            <a:ext cx="90503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sz="1600" dirty="0"/>
              <a:t>Quelle: </a:t>
            </a:r>
            <a:r>
              <a:rPr lang="de-DE" sz="1600" dirty="0">
                <a:hlinkClick r:id="rId4"/>
              </a:rPr>
              <a:t>https://infos.seibert.group/display/Productivity/Git-Workflows+-+Der+Gitflow-Workflow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9702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48800" y="338400"/>
            <a:ext cx="1919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Git</a:t>
            </a:r>
            <a:r>
              <a:rPr lang="de-DE" sz="1400" dirty="0">
                <a:solidFill>
                  <a:schemeClr val="bg1"/>
                </a:solidFill>
              </a:rPr>
              <a:t> Workflow „</a:t>
            </a:r>
            <a:r>
              <a:rPr lang="de-DE" sz="1400" dirty="0" err="1">
                <a:solidFill>
                  <a:schemeClr val="bg1"/>
                </a:solidFill>
              </a:rPr>
              <a:t>Gitflow</a:t>
            </a:r>
            <a:r>
              <a:rPr lang="de-DE" sz="1400" dirty="0">
                <a:solidFill>
                  <a:schemeClr val="bg1"/>
                </a:solidFill>
              </a:rPr>
              <a:t>“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53ECE55-B0C5-0F61-4AAD-10D750D30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1557337"/>
            <a:ext cx="6934200" cy="374332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7E5C830-1AC7-1BCC-DC53-5E5DFD505C8F}"/>
              </a:ext>
            </a:extLst>
          </p:cNvPr>
          <p:cNvSpPr txBox="1"/>
          <p:nvPr/>
        </p:nvSpPr>
        <p:spPr>
          <a:xfrm>
            <a:off x="503510" y="6150268"/>
            <a:ext cx="905039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de-DE" sz="1600" dirty="0"/>
              <a:t>Quelle: </a:t>
            </a:r>
            <a:r>
              <a:rPr lang="de-DE" sz="1600" dirty="0">
                <a:hlinkClick r:id="rId4"/>
              </a:rPr>
              <a:t>https://infos.seibert.group/display/Productivity/Git-Workflows+-+Der+Gitflow-Workflow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8787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/>
              <a:t>Intranet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1336715" y="338400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Downloadseite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D09977-F2D8-537D-338B-B2355395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988" y="1952090"/>
            <a:ext cx="5954074" cy="457713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ED31737-CB0F-FE67-573A-0B54602D5F0B}"/>
              </a:ext>
            </a:extLst>
          </p:cNvPr>
          <p:cNvSpPr txBox="1"/>
          <p:nvPr/>
        </p:nvSpPr>
        <p:spPr>
          <a:xfrm>
            <a:off x="270000" y="3016878"/>
            <a:ext cx="26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Kompilierte Files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*.exe und ähnliches</a:t>
            </a:r>
          </a:p>
        </p:txBody>
      </p:sp>
      <p:sp>
        <p:nvSpPr>
          <p:cNvPr id="8" name="Pfeil: nach unten gekrümmt 7">
            <a:extLst>
              <a:ext uri="{FF2B5EF4-FFF2-40B4-BE49-F238E27FC236}">
                <a16:creationId xmlns:a16="http://schemas.microsoft.com/office/drawing/2014/main" id="{8DE5CFCD-AEC5-0EED-CCE1-9B5B6D35B0A9}"/>
              </a:ext>
            </a:extLst>
          </p:cNvPr>
          <p:cNvSpPr/>
          <p:nvPr/>
        </p:nvSpPr>
        <p:spPr>
          <a:xfrm rot="20272956">
            <a:off x="751440" y="815968"/>
            <a:ext cx="2893243" cy="156187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7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F3682E9-7D4C-FE48-C4B3-5656B2E6C05C}"/>
              </a:ext>
            </a:extLst>
          </p:cNvPr>
          <p:cNvSpPr txBox="1"/>
          <p:nvPr/>
        </p:nvSpPr>
        <p:spPr>
          <a:xfrm>
            <a:off x="714934" y="338400"/>
            <a:ext cx="2322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Littwin TEAM „GIT Regeln“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466C24-6BF7-A54F-2D65-09B7CCE35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06" y="1257300"/>
            <a:ext cx="6483469" cy="474446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1CE7EDC-67DE-7C1D-ACBE-A15A86FBE8F5}"/>
              </a:ext>
            </a:extLst>
          </p:cNvPr>
          <p:cNvSpPr txBox="1"/>
          <p:nvPr/>
        </p:nvSpPr>
        <p:spPr>
          <a:xfrm>
            <a:off x="2149693" y="6095046"/>
            <a:ext cx="3301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Startlink „</a:t>
            </a:r>
            <a:r>
              <a:rPr lang="de-DE" dirty="0" err="1">
                <a:solidFill>
                  <a:schemeClr val="bg1"/>
                </a:solidFill>
              </a:rPr>
              <a:t>VisualStudio</a:t>
            </a:r>
            <a:r>
              <a:rPr lang="de-DE" dirty="0">
                <a:solidFill>
                  <a:schemeClr val="bg1"/>
                </a:solidFill>
              </a:rPr>
              <a:t> Projekt“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79873CC-2D2E-B879-E65C-183FA0D25F03}"/>
              </a:ext>
            </a:extLst>
          </p:cNvPr>
          <p:cNvSpPr txBox="1"/>
          <p:nvPr/>
        </p:nvSpPr>
        <p:spPr>
          <a:xfrm>
            <a:off x="4367961" y="858263"/>
            <a:ext cx="389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Neues Projekt (Repository) anlegen</a:t>
            </a:r>
          </a:p>
        </p:txBody>
      </p:sp>
      <p:sp>
        <p:nvSpPr>
          <p:cNvPr id="8" name="Pfeil: nach links gekrümmt 7">
            <a:extLst>
              <a:ext uri="{FF2B5EF4-FFF2-40B4-BE49-F238E27FC236}">
                <a16:creationId xmlns:a16="http://schemas.microsoft.com/office/drawing/2014/main" id="{018BE108-CFB9-E704-B83C-33C6C022DEDD}"/>
              </a:ext>
            </a:extLst>
          </p:cNvPr>
          <p:cNvSpPr/>
          <p:nvPr/>
        </p:nvSpPr>
        <p:spPr>
          <a:xfrm>
            <a:off x="8191725" y="979351"/>
            <a:ext cx="622200" cy="86677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Pfeil: nach unten gekrümmt 9">
            <a:extLst>
              <a:ext uri="{FF2B5EF4-FFF2-40B4-BE49-F238E27FC236}">
                <a16:creationId xmlns:a16="http://schemas.microsoft.com/office/drawing/2014/main" id="{C72F68FC-7882-D835-CFFC-E6193EA7E60E}"/>
              </a:ext>
            </a:extLst>
          </p:cNvPr>
          <p:cNvSpPr/>
          <p:nvPr/>
        </p:nvSpPr>
        <p:spPr>
          <a:xfrm rot="16200000">
            <a:off x="1180699" y="5442500"/>
            <a:ext cx="1120944" cy="81704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B29625C-5D1D-D678-23BA-09EF2822C4B9}"/>
              </a:ext>
            </a:extLst>
          </p:cNvPr>
          <p:cNvSpPr txBox="1"/>
          <p:nvPr/>
        </p:nvSpPr>
        <p:spPr>
          <a:xfrm>
            <a:off x="270000" y="716898"/>
            <a:ext cx="9366000" cy="369332"/>
          </a:xfrm>
          <a:prstGeom prst="rect">
            <a:avLst/>
          </a:prstGeom>
          <a:solidFill>
            <a:schemeClr val="bg1"/>
          </a:solidFill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Regel 1</a:t>
            </a:r>
            <a:r>
              <a:rPr lang="de-DE" dirty="0"/>
              <a:t>: Im Remote </a:t>
            </a:r>
            <a:r>
              <a:rPr lang="de-DE" b="1" u="sng" dirty="0"/>
              <a:t>root</a:t>
            </a:r>
            <a:r>
              <a:rPr lang="de-DE" dirty="0"/>
              <a:t> befindet sich </a:t>
            </a:r>
            <a:r>
              <a:rPr lang="de-DE"/>
              <a:t>der </a:t>
            </a:r>
            <a:r>
              <a:rPr lang="de-DE" b="1" u="sng"/>
              <a:t>aktuelle</a:t>
            </a:r>
            <a:r>
              <a:rPr lang="de-DE"/>
              <a:t> </a:t>
            </a:r>
            <a:r>
              <a:rPr lang="de-DE" dirty="0"/>
              <a:t>Quellcode.</a:t>
            </a:r>
          </a:p>
        </p:txBody>
      </p:sp>
    </p:spTree>
    <p:extLst>
      <p:ext uri="{BB962C8B-B14F-4D97-AF65-F5344CB8AC3E}">
        <p14:creationId xmlns:p14="http://schemas.microsoft.com/office/powerpoint/2010/main" val="273152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 err="1"/>
              <a:t>Git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F3DA03-2A4B-9B14-D29C-5EAD4590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62" y="2524125"/>
            <a:ext cx="6105525" cy="158115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A181283-7336-5C6B-7C14-3545D449CD53}"/>
              </a:ext>
            </a:extLst>
          </p:cNvPr>
          <p:cNvSpPr txBox="1"/>
          <p:nvPr/>
        </p:nvSpPr>
        <p:spPr>
          <a:xfrm>
            <a:off x="270000" y="716400"/>
            <a:ext cx="9366000" cy="369332"/>
          </a:xfrm>
          <a:prstGeom prst="rect">
            <a:avLst/>
          </a:prstGeom>
          <a:solidFill>
            <a:schemeClr val="bg1"/>
          </a:solidFill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b="1" dirty="0"/>
              <a:t>Regel 2</a:t>
            </a:r>
            <a:r>
              <a:rPr lang="de-DE" dirty="0"/>
              <a:t>: </a:t>
            </a:r>
            <a:r>
              <a:rPr lang="de-DE"/>
              <a:t>Jeder Programmierer </a:t>
            </a:r>
            <a:r>
              <a:rPr lang="de-DE" dirty="0"/>
              <a:t>arbeitet mindestens mit den </a:t>
            </a:r>
            <a:r>
              <a:rPr lang="de-DE" dirty="0" err="1"/>
              <a:t>Branches</a:t>
            </a:r>
            <a:r>
              <a:rPr lang="de-DE" dirty="0"/>
              <a:t> </a:t>
            </a:r>
            <a:r>
              <a:rPr lang="de-DE" b="1" dirty="0" err="1"/>
              <a:t>master</a:t>
            </a:r>
            <a:r>
              <a:rPr lang="de-DE" dirty="0"/>
              <a:t>/</a:t>
            </a:r>
            <a:r>
              <a:rPr lang="de-DE" b="1" dirty="0" err="1"/>
              <a:t>develop</a:t>
            </a:r>
            <a:endParaRPr lang="de-DE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663AD12-149D-6465-F502-9C5D8E2BD311}"/>
              </a:ext>
            </a:extLst>
          </p:cNvPr>
          <p:cNvSpPr txBox="1"/>
          <p:nvPr/>
        </p:nvSpPr>
        <p:spPr>
          <a:xfrm>
            <a:off x="268290" y="1156472"/>
            <a:ext cx="9366000" cy="369332"/>
          </a:xfrm>
          <a:prstGeom prst="rect">
            <a:avLst/>
          </a:prstGeom>
          <a:solidFill>
            <a:schemeClr val="bg1"/>
          </a:solidFill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b="1" dirty="0"/>
              <a:t>Regel 3</a:t>
            </a:r>
            <a:r>
              <a:rPr lang="de-DE" dirty="0"/>
              <a:t>: Master </a:t>
            </a:r>
            <a:r>
              <a:rPr lang="de-DE" dirty="0" err="1"/>
              <a:t>Merges</a:t>
            </a:r>
            <a:r>
              <a:rPr lang="de-DE" dirty="0"/>
              <a:t> werden </a:t>
            </a:r>
            <a:r>
              <a:rPr lang="de-DE" dirty="0" err="1"/>
              <a:t>getagged</a:t>
            </a:r>
            <a:r>
              <a:rPr lang="de-DE" dirty="0"/>
              <a:t> (</a:t>
            </a:r>
            <a:r>
              <a:rPr lang="de-DE" b="1" dirty="0"/>
              <a:t>Versionierung</a:t>
            </a:r>
            <a:r>
              <a:rPr lang="de-DE" dirty="0"/>
              <a:t>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6870FFD-BFAD-B46F-9E61-6B38D63BBE16}"/>
              </a:ext>
            </a:extLst>
          </p:cNvPr>
          <p:cNvSpPr txBox="1"/>
          <p:nvPr/>
        </p:nvSpPr>
        <p:spPr>
          <a:xfrm>
            <a:off x="714934" y="338400"/>
            <a:ext cx="2322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Littwin TEAM „GIT Regeln“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F432C5-3FCE-3C6E-AC43-3DEFC9C9C295}"/>
              </a:ext>
            </a:extLst>
          </p:cNvPr>
          <p:cNvSpPr txBox="1"/>
          <p:nvPr/>
        </p:nvSpPr>
        <p:spPr>
          <a:xfrm>
            <a:off x="5609793" y="4591905"/>
            <a:ext cx="3750207" cy="369332"/>
          </a:xfrm>
          <a:prstGeom prst="rect">
            <a:avLst/>
          </a:prstGeom>
          <a:solidFill>
            <a:schemeClr val="bg1"/>
          </a:solidFill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/>
              <a:t>Der </a:t>
            </a:r>
            <a:r>
              <a:rPr lang="de-DE" b="1" dirty="0" err="1"/>
              <a:t>master</a:t>
            </a:r>
            <a:r>
              <a:rPr lang="de-DE" dirty="0"/>
              <a:t> ist aktuell und lauffähig</a:t>
            </a:r>
          </a:p>
        </p:txBody>
      </p:sp>
    </p:spTree>
    <p:extLst>
      <p:ext uri="{BB962C8B-B14F-4D97-AF65-F5344CB8AC3E}">
        <p14:creationId xmlns:p14="http://schemas.microsoft.com/office/powerpoint/2010/main" val="265960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D5B8AA9-1A47-FCD6-2FA5-7755CE01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16001"/>
            <a:ext cx="8543925" cy="500400"/>
          </a:xfrm>
        </p:spPr>
        <p:txBody>
          <a:bodyPr/>
          <a:lstStyle/>
          <a:p>
            <a:r>
              <a:rPr lang="de-DE" dirty="0"/>
              <a:t>Intranet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D09977-F2D8-537D-338B-B2355395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988" y="1952090"/>
            <a:ext cx="5954074" cy="457713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ED31737-CB0F-FE67-573A-0B54602D5F0B}"/>
              </a:ext>
            </a:extLst>
          </p:cNvPr>
          <p:cNvSpPr txBox="1"/>
          <p:nvPr/>
        </p:nvSpPr>
        <p:spPr>
          <a:xfrm>
            <a:off x="270000" y="3016878"/>
            <a:ext cx="26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Kompilierte Files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*.exe und ähnliches</a:t>
            </a:r>
          </a:p>
        </p:txBody>
      </p:sp>
      <p:sp>
        <p:nvSpPr>
          <p:cNvPr id="8" name="Pfeil: nach unten gekrümmt 7">
            <a:extLst>
              <a:ext uri="{FF2B5EF4-FFF2-40B4-BE49-F238E27FC236}">
                <a16:creationId xmlns:a16="http://schemas.microsoft.com/office/drawing/2014/main" id="{8DE5CFCD-AEC5-0EED-CCE1-9B5B6D35B0A9}"/>
              </a:ext>
            </a:extLst>
          </p:cNvPr>
          <p:cNvSpPr/>
          <p:nvPr/>
        </p:nvSpPr>
        <p:spPr>
          <a:xfrm rot="20272956">
            <a:off x="751440" y="815968"/>
            <a:ext cx="2893243" cy="156187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B621686-5541-B115-C50C-546F5CD740B1}"/>
              </a:ext>
            </a:extLst>
          </p:cNvPr>
          <p:cNvSpPr txBox="1"/>
          <p:nvPr/>
        </p:nvSpPr>
        <p:spPr>
          <a:xfrm>
            <a:off x="270000" y="716400"/>
            <a:ext cx="9366000" cy="369332"/>
          </a:xfrm>
          <a:prstGeom prst="rect">
            <a:avLst/>
          </a:prstGeom>
          <a:solidFill>
            <a:schemeClr val="bg1"/>
          </a:solidFill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Regel 4</a:t>
            </a:r>
            <a:r>
              <a:rPr lang="de-DE" dirty="0"/>
              <a:t>: Binärdateien, *.exe, Lauffähige </a:t>
            </a:r>
            <a:r>
              <a:rPr lang="de-DE" b="1" dirty="0"/>
              <a:t>Firmware</a:t>
            </a:r>
            <a:r>
              <a:rPr lang="de-DE" dirty="0"/>
              <a:t> kommt auf die </a:t>
            </a:r>
            <a:r>
              <a:rPr lang="de-DE" b="1" dirty="0"/>
              <a:t>Downloadseite.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0D8AC70-4DF5-84A0-D143-8AAA2AE84AD8}"/>
              </a:ext>
            </a:extLst>
          </p:cNvPr>
          <p:cNvSpPr txBox="1"/>
          <p:nvPr/>
        </p:nvSpPr>
        <p:spPr>
          <a:xfrm>
            <a:off x="1319044" y="338400"/>
            <a:ext cx="2322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Littwin TEAM „GIT Regeln“</a:t>
            </a:r>
          </a:p>
        </p:txBody>
      </p:sp>
    </p:spTree>
    <p:extLst>
      <p:ext uri="{BB962C8B-B14F-4D97-AF65-F5344CB8AC3E}">
        <p14:creationId xmlns:p14="http://schemas.microsoft.com/office/powerpoint/2010/main" val="34685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05CBE8DC-4875-C041-9EF1-2E25E82FD4C2}"/>
              </a:ext>
            </a:extLst>
          </p:cNvPr>
          <p:cNvSpPr/>
          <p:nvPr/>
        </p:nvSpPr>
        <p:spPr>
          <a:xfrm>
            <a:off x="1027220" y="203200"/>
            <a:ext cx="1679404" cy="6520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4262DC68-5C19-4869-8134-1B103D7650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9576" y="2360709"/>
          <a:ext cx="1359010" cy="191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290240" imgH="1806840" progId="CorelDraw.Graphic.16">
                  <p:embed/>
                </p:oleObj>
              </mc:Choice>
              <mc:Fallback>
                <p:oleObj name="CorelDRAW" r:id="rId3" imgW="1290240" imgH="1806840" progId="CorelDraw.Graphic.16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4262DC68-5C19-4869-8134-1B103D7650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9576" y="2360709"/>
                        <a:ext cx="1359010" cy="191812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BC08FC62-5EEA-1A4E-ADC3-FFF0C29C3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2708" y="2486833"/>
            <a:ext cx="5600341" cy="1365902"/>
          </a:xfrm>
        </p:spPr>
        <p:txBody>
          <a:bodyPr>
            <a:normAutofit fontScale="90000"/>
          </a:bodyPr>
          <a:lstStyle/>
          <a:p>
            <a:r>
              <a:rPr lang="de-DE" dirty="0"/>
              <a:t>Vielen Dank für Eure Aufmerksamkeit…</a:t>
            </a:r>
          </a:p>
        </p:txBody>
      </p:sp>
      <p:pic>
        <p:nvPicPr>
          <p:cNvPr id="18" name="Grafik 17" descr="Lehrer mit einfarbiger Füllung">
            <a:extLst>
              <a:ext uri="{FF2B5EF4-FFF2-40B4-BE49-F238E27FC236}">
                <a16:creationId xmlns:a16="http://schemas.microsoft.com/office/drawing/2014/main" id="{45AF65B9-5EF3-6C4C-90CF-460D0E220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8780" y="5912577"/>
            <a:ext cx="811496" cy="8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59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S Vorlage Powerpoint 2022" id="{6170AD7B-5C27-FA42-A8A9-F24F04358437}" vid="{CD72CA73-ED7C-964E-AD49-E604DDD94E72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1A98CB05A93E469DA907E9AABC27F6" ma:contentTypeVersion="14" ma:contentTypeDescription="Ein neues Dokument erstellen." ma:contentTypeScope="" ma:versionID="bf15199cf3ca0e609742f13d6f06b4c5">
  <xsd:schema xmlns:xsd="http://www.w3.org/2001/XMLSchema" xmlns:xs="http://www.w3.org/2001/XMLSchema" xmlns:p="http://schemas.microsoft.com/office/2006/metadata/properties" xmlns:ns2="6d831409-4c39-4e75-87df-58cfcfa4ecd8" xmlns:ns3="fc362f6d-cc8a-4358-a867-c70ef47650e5" targetNamespace="http://schemas.microsoft.com/office/2006/metadata/properties" ma:root="true" ma:fieldsID="265e963fb77a2772fe26b3ac0dee72f8" ns2:_="" ns3:_="">
    <xsd:import namespace="6d831409-4c39-4e75-87df-58cfcfa4ecd8"/>
    <xsd:import namespace="fc362f6d-cc8a-4358-a867-c70ef47650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31409-4c39-4e75-87df-58cfcfa4ec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aa841818-49ca-4e13-a9c0-51f253481d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362f6d-cc8a-4358-a867-c70ef4765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403489a-2866-459e-9412-59c8f06ca3a2}" ma:internalName="TaxCatchAll" ma:showField="CatchAllData" ma:web="fc362f6d-cc8a-4358-a867-c70ef47650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831409-4c39-4e75-87df-58cfcfa4ecd8">
      <Terms xmlns="http://schemas.microsoft.com/office/infopath/2007/PartnerControls"/>
    </lcf76f155ced4ddcb4097134ff3c332f>
    <TaxCatchAll xmlns="fc362f6d-cc8a-4358-a867-c70ef47650e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61A625-C1A4-464E-B9CA-8C013C0F7E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831409-4c39-4e75-87df-58cfcfa4ecd8"/>
    <ds:schemaRef ds:uri="fc362f6d-cc8a-4358-a867-c70ef47650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56E025-C0AC-4D9F-958D-53F69D9324B7}">
  <ds:schemaRefs>
    <ds:schemaRef ds:uri="http://schemas.microsoft.com/office/2006/metadata/properties"/>
    <ds:schemaRef ds:uri="http://schemas.microsoft.com/office/infopath/2007/PartnerControls"/>
    <ds:schemaRef ds:uri="6d831409-4c39-4e75-87df-58cfcfa4ecd8"/>
    <ds:schemaRef ds:uri="fc362f6d-cc8a-4358-a867-c70ef47650e5"/>
  </ds:schemaRefs>
</ds:datastoreItem>
</file>

<file path=customXml/itemProps3.xml><?xml version="1.0" encoding="utf-8"?>
<ds:datastoreItem xmlns:ds="http://schemas.openxmlformats.org/officeDocument/2006/customXml" ds:itemID="{E9761956-90CC-49F8-B6C8-ED6B7B7CD4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LS Vorlage Powerpoint 2022</Template>
  <TotalTime>0</TotalTime>
  <Words>408</Words>
  <Application>Microsoft Office PowerPoint</Application>
  <PresentationFormat>A4-Papier (210 x 297 mm)</PresentationFormat>
  <Paragraphs>76</Paragraphs>
  <Slides>13</Slides>
  <Notes>13</Notes>
  <HiddenSlides>0</HiddenSlides>
  <MMClips>0</MMClips>
  <ScaleCrop>false</ScaleCrop>
  <HeadingPairs>
    <vt:vector size="10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13</vt:i4>
      </vt:variant>
      <vt:variant>
        <vt:lpstr>Zielgruppenorientierte Präsentationen</vt:lpstr>
      </vt:variant>
      <vt:variant>
        <vt:i4>1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Wingdings</vt:lpstr>
      <vt:lpstr>Office-Design</vt:lpstr>
      <vt:lpstr>Benutzerdefiniertes Design</vt:lpstr>
      <vt:lpstr>CorelDRAW</vt:lpstr>
      <vt:lpstr>Littwin-TEAM Versionierung mit GIT </vt:lpstr>
      <vt:lpstr>Littwin-TEAM Versionierung mit Git</vt:lpstr>
      <vt:lpstr>Git</vt:lpstr>
      <vt:lpstr>Git</vt:lpstr>
      <vt:lpstr>Git</vt:lpstr>
      <vt:lpstr>Git</vt:lpstr>
      <vt:lpstr>Git</vt:lpstr>
      <vt:lpstr>Git</vt:lpstr>
      <vt:lpstr>Intranet</vt:lpstr>
      <vt:lpstr>Git</vt:lpstr>
      <vt:lpstr>Git</vt:lpstr>
      <vt:lpstr>Intranet</vt:lpstr>
      <vt:lpstr>Vielen Dank für Eure Aufmerksamkeit…</vt:lpstr>
      <vt:lpstr>Autobahn Ost / Sachsen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 API / Titel</dc:title>
  <dc:creator>Torsten Janssen | Littwin Systemtechnik GmbH &amp; Co. KG</dc:creator>
  <cp:lastModifiedBy>Torsten Janssen | Littwin Systemtechnik GmbH &amp; Co. KG</cp:lastModifiedBy>
  <cp:revision>126</cp:revision>
  <dcterms:created xsi:type="dcterms:W3CDTF">2023-09-21T05:53:48Z</dcterms:created>
  <dcterms:modified xsi:type="dcterms:W3CDTF">2024-05-15T08:41:49Z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0x010100B81A98CB05A93E469DA907E9AABC27F6</vt:lpwstr>
  </property>
</Properties>
</file>